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3" r:id="rId5"/>
    <p:sldId id="587" r:id="rId6"/>
    <p:sldId id="599" r:id="rId7"/>
    <p:sldId id="598" r:id="rId8"/>
    <p:sldId id="588" r:id="rId9"/>
    <p:sldId id="579" r:id="rId10"/>
    <p:sldId id="589" r:id="rId11"/>
    <p:sldId id="571" r:id="rId12"/>
    <p:sldId id="438" r:id="rId13"/>
    <p:sldId id="274" r:id="rId14"/>
    <p:sldId id="295"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587"/>
            <p14:sldId id="599"/>
            <p14:sldId id="598"/>
            <p14:sldId id="588"/>
            <p14:sldId id="579"/>
            <p14:sldId id="589"/>
            <p14:sldId id="571"/>
            <p14:sldId id="438"/>
            <p14:sldId id="274"/>
            <p14:sldId id="295"/>
          </p14:sldIdLst>
        </p14:section>
      </p14:sectionLst>
    </p:ext>
    <p:ext uri="{EFAFB233-063F-42B5-8137-9DF3F51BA10A}">
      <p15:sldGuideLst xmlns:p15="http://schemas.microsoft.com/office/powerpoint/2012/main">
        <p15:guide id="1" orient="horz" pos="1480" userDrawn="1">
          <p15:clr>
            <a:srgbClr val="A4A3A4"/>
          </p15:clr>
        </p15:guide>
        <p15:guide id="2" pos="6788" userDrawn="1">
          <p15:clr>
            <a:srgbClr val="A4A3A4"/>
          </p15:clr>
        </p15:guide>
        <p15:guide id="3" pos="4278" userDrawn="1">
          <p15:clr>
            <a:srgbClr val="A4A3A4"/>
          </p15:clr>
        </p15:guide>
        <p15:guide id="4" pos="7121" userDrawn="1">
          <p15:clr>
            <a:srgbClr val="A4A3A4"/>
          </p15:clr>
        </p15:guide>
        <p15:guide id="5" pos="710" userDrawn="1">
          <p15:clr>
            <a:srgbClr val="A4A3A4"/>
          </p15:clr>
        </p15:guide>
        <p15:guide id="6" pos="3399"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F731"/>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showGuides="1">
      <p:cViewPr varScale="1">
        <p:scale>
          <a:sx n="78" d="100"/>
          <a:sy n="78" d="100"/>
        </p:scale>
        <p:origin x="802" y="72"/>
      </p:cViewPr>
      <p:guideLst>
        <p:guide orient="horz" pos="1480"/>
        <p:guide pos="6788"/>
        <p:guide pos="4278"/>
        <p:guide pos="7121"/>
        <p:guide pos="710"/>
        <p:guide pos="3399"/>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1938020"/>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en-US" altLang="zh-CN" sz="5400">
                <a:sym typeface="+mn-ea"/>
              </a:rPr>
              <a:t>Chatbot</a:t>
            </a:r>
            <a:r>
              <a:rPr sz="5400">
                <a:sym typeface="+mn-ea"/>
              </a:rPr>
              <a:t>人类偏好预测</a:t>
            </a:r>
            <a:r>
              <a:rPr lang="zh-CN" altLang="en-US" sz="5400" dirty="0">
                <a:latin typeface="思源黑体 CN Bold" panose="020B0800000000000000" pitchFamily="34" charset="-122"/>
                <a:ea typeface="思源黑体 CN Bold" panose="020B0800000000000000" pitchFamily="34" charset="-122"/>
              </a:rPr>
              <a:t>   </a:t>
            </a:r>
            <a:br>
              <a:rPr lang="en-US" altLang="zh-CN" dirty="0">
                <a:latin typeface="思源黑体 CN Bold" panose="020B0800000000000000" pitchFamily="34" charset="-122"/>
                <a:ea typeface="思源黑体 CN Bold" panose="020B0800000000000000" pitchFamily="34" charset="-122"/>
              </a:rPr>
            </a:br>
            <a:r>
              <a:rPr lang="en-US" altLang="zh-CN" dirty="0">
                <a:latin typeface="思源黑体 CN Bold" panose="020B0800000000000000" pitchFamily="34" charset="-122"/>
                <a:ea typeface="思源黑体 CN Bold" panose="020B0800000000000000" pitchFamily="34" charset="-122"/>
              </a:rPr>
              <a:t>Bert预训练家族模型概览</a:t>
            </a:r>
            <a:endParaRPr lang="en-US" altLang="zh-CN"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gn="ct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8790" y="980440"/>
            <a:ext cx="11924030" cy="5911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endParaRPr lang="zh-CN" altLang="en-US" spc="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0922" y="1108772"/>
            <a:ext cx="5870447" cy="1096067"/>
            <a:chOff x="3769988" y="2446506"/>
            <a:chExt cx="5870447" cy="1096067"/>
          </a:xfrm>
        </p:grpSpPr>
        <p:sp>
          <p:nvSpPr>
            <p:cNvPr id="21"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Roberta</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30922" y="2378131"/>
            <a:ext cx="5870447" cy="1086542"/>
            <a:chOff x="3769988" y="2446506"/>
            <a:chExt cx="5870447" cy="1086542"/>
          </a:xfrm>
        </p:grpSpPr>
        <p:sp>
          <p:nvSpPr>
            <p:cNvPr id="42" name="文本占位符 2"/>
            <p:cNvSpPr txBox="1"/>
            <p:nvPr/>
          </p:nvSpPr>
          <p:spPr>
            <a:xfrm>
              <a:off x="4157590" y="2919875"/>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sym typeface="+mn-ea"/>
                </a:rPr>
                <a:t>Deberta</a:t>
              </a:r>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430922" y="3628499"/>
            <a:ext cx="5870447" cy="1096067"/>
            <a:chOff x="3769988" y="2446506"/>
            <a:chExt cx="5870447" cy="1096067"/>
          </a:xfrm>
        </p:grpSpPr>
        <p:sp>
          <p:nvSpPr>
            <p:cNvPr id="13"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sym typeface="+mn-ea"/>
                </a:rPr>
                <a:t>领域预训练</a:t>
              </a:r>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4" name="组合 13"/>
            <p:cNvGrpSpPr/>
            <p:nvPr/>
          </p:nvGrpSpPr>
          <p:grpSpPr>
            <a:xfrm>
              <a:off x="3769988" y="2446506"/>
              <a:ext cx="514132" cy="836837"/>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3430922" y="4853213"/>
            <a:ext cx="5870447" cy="1096067"/>
            <a:chOff x="3769988" y="2446506"/>
            <a:chExt cx="5870447" cy="1096067"/>
          </a:xfrm>
        </p:grpSpPr>
        <p:sp>
          <p:nvSpPr>
            <p:cNvPr id="18"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QA</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9" name="组合 18"/>
            <p:cNvGrpSpPr/>
            <p:nvPr/>
          </p:nvGrpSpPr>
          <p:grpSpPr>
            <a:xfrm>
              <a:off x="3769988" y="2446506"/>
              <a:ext cx="514132" cy="836837"/>
              <a:chOff x="3576096" y="2699802"/>
              <a:chExt cx="514132" cy="836837"/>
            </a:xfrm>
          </p:grpSpPr>
          <p:sp>
            <p:nvSpPr>
              <p:cNvPr id="25" name="文本框 2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4</a:t>
                </a:r>
                <a:endParaRPr lang="zh-CN" altLang="en-US" sz="4400" dirty="0">
                  <a:solidFill>
                    <a:srgbClr val="C89868"/>
                  </a:solidFill>
                  <a:latin typeface="黑体" panose="02010609060101010101" charset="-122"/>
                  <a:ea typeface="黑体" panose="02010609060101010101" charset="-122"/>
                </a:endParaRPr>
              </a:p>
            </p:txBody>
          </p:sp>
          <p:cxnSp>
            <p:nvCxnSpPr>
              <p:cNvPr id="26" name="直接连接符 2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Roberta</a:t>
            </a:r>
            <a:endParaRPr lang="en-US" altLang="zh-CN" dirty="0"/>
          </a:p>
        </p:txBody>
      </p:sp>
      <p:sp>
        <p:nvSpPr>
          <p:cNvPr id="6" name="内容占位符 5"/>
          <p:cNvSpPr>
            <a:spLocks noGrp="1"/>
          </p:cNvSpPr>
          <p:nvPr>
            <p:ph sz="quarter" idx="10"/>
          </p:nvPr>
        </p:nvSpPr>
        <p:spPr>
          <a:xfrm>
            <a:off x="572770" y="1986915"/>
            <a:ext cx="10979150" cy="4599940"/>
          </a:xfrm>
        </p:spPr>
        <p:txBody>
          <a:bodyPr wrap="square"/>
          <a:lstStyle/>
          <a:p>
            <a:pPr fontAlgn="auto">
              <a:lnSpc>
                <a:spcPct val="150000"/>
              </a:lnSpc>
              <a:buFont typeface="Wingdings" panose="05000000000000000000" pitchFamily="2" charset="2"/>
            </a:pPr>
            <a:r>
              <a:rPr lang="zh-CN" altLang="en-US" sz="1800" spc="130" dirty="0">
                <a:solidFill>
                  <a:schemeClr val="accent4">
                    <a:lumMod val="60000"/>
                    <a:lumOff val="40000"/>
                  </a:schemeClr>
                </a:solidFill>
              </a:rPr>
              <a:t>目标：</a:t>
            </a:r>
            <a:r>
              <a:rPr lang="zh-CN" altLang="en-US" sz="1800" spc="130" dirty="0">
                <a:solidFill>
                  <a:schemeClr val="bg1"/>
                </a:solidFill>
              </a:rPr>
              <a:t>为了证明</a:t>
            </a:r>
            <a:r>
              <a:rPr lang="en-US" altLang="zh-CN" sz="1800" spc="130" dirty="0">
                <a:solidFill>
                  <a:schemeClr val="bg1"/>
                </a:solidFill>
              </a:rPr>
              <a:t>BERT</a:t>
            </a:r>
            <a:r>
              <a:rPr lang="zh-CN" altLang="en-US" sz="1800" spc="130" dirty="0">
                <a:solidFill>
                  <a:schemeClr val="bg1"/>
                </a:solidFill>
              </a:rPr>
              <a:t>还有很大的提升的空间</a:t>
            </a:r>
            <a:endParaRPr lang="zh-CN" altLang="en-US" sz="1800" spc="130" dirty="0">
              <a:solidFill>
                <a:schemeClr val="bg1"/>
              </a:solidFill>
            </a:endParaRPr>
          </a:p>
          <a:p>
            <a:pPr algn="l" fontAlgn="auto">
              <a:lnSpc>
                <a:spcPct val="150000"/>
              </a:lnSpc>
              <a:buClrTx/>
              <a:buSzTx/>
              <a:buFont typeface="Wingdings" panose="05000000000000000000" pitchFamily="2" charset="2"/>
            </a:pPr>
            <a:r>
              <a:rPr lang="zh-CN" altLang="en-US" sz="1800" spc="130" dirty="0">
                <a:solidFill>
                  <a:schemeClr val="accent4">
                    <a:lumMod val="60000"/>
                    <a:lumOff val="40000"/>
                  </a:schemeClr>
                </a:solidFill>
              </a:rPr>
              <a:t>改进如下方面：</a:t>
            </a:r>
            <a:endParaRPr lang="zh-CN" altLang="en-US" sz="1800" spc="130" dirty="0">
              <a:solidFill>
                <a:schemeClr val="accent4">
                  <a:lumMod val="60000"/>
                  <a:lumOff val="40000"/>
                </a:schemeClr>
              </a:solidFill>
            </a:endParaRPr>
          </a:p>
          <a:p>
            <a:pPr indent="467995" algn="l" fontAlgn="auto">
              <a:lnSpc>
                <a:spcPct val="150000"/>
              </a:lnSpc>
              <a:buClrTx/>
              <a:buSzTx/>
              <a:buFont typeface="Wingdings" panose="05000000000000000000" pitchFamily="2" charset="2"/>
            </a:pPr>
            <a:r>
              <a:rPr lang="zh-CN" altLang="en-US" sz="1800" spc="130" dirty="0">
                <a:solidFill>
                  <a:schemeClr val="bg1"/>
                </a:solidFill>
              </a:rPr>
              <a:t>1.</a:t>
            </a:r>
            <a:r>
              <a:rPr lang="en-US" altLang="zh-CN" sz="1800" spc="130" dirty="0">
                <a:solidFill>
                  <a:schemeClr val="bg1"/>
                </a:solidFill>
              </a:rPr>
              <a:t> </a:t>
            </a:r>
            <a:r>
              <a:rPr lang="zh-CN" altLang="en-US" sz="1800" spc="130" dirty="0">
                <a:solidFill>
                  <a:schemeClr val="bg1"/>
                </a:solidFill>
              </a:rPr>
              <a:t>动态掩码：在原始的</a:t>
            </a:r>
            <a:r>
              <a:rPr lang="en-US" altLang="zh-CN" sz="1800" spc="130" dirty="0">
                <a:solidFill>
                  <a:schemeClr val="bg1"/>
                </a:solidFill>
              </a:rPr>
              <a:t>BERT</a:t>
            </a:r>
            <a:r>
              <a:rPr lang="zh-CN" altLang="en-US" sz="1800" spc="130" dirty="0">
                <a:solidFill>
                  <a:schemeClr val="bg1"/>
                </a:solidFill>
              </a:rPr>
              <a:t>中，每个文章的</a:t>
            </a:r>
            <a:r>
              <a:rPr lang="en-US" altLang="zh-CN" sz="1800" spc="130" dirty="0">
                <a:solidFill>
                  <a:schemeClr val="bg1"/>
                </a:solidFill>
              </a:rPr>
              <a:t>mask</a:t>
            </a:r>
            <a:r>
              <a:rPr lang="zh-CN" altLang="en-US" sz="1800" spc="130" dirty="0">
                <a:solidFill>
                  <a:schemeClr val="bg1"/>
                </a:solidFill>
              </a:rPr>
              <a:t>位置是在模型的预处理阶段就确定的，</a:t>
            </a:r>
            <a:endParaRPr lang="zh-CN" altLang="en-US" sz="1800" spc="130" dirty="0">
              <a:solidFill>
                <a:schemeClr val="bg1"/>
              </a:solidFill>
            </a:endParaRPr>
          </a:p>
          <a:p>
            <a:pPr indent="467995" algn="l" fontAlgn="auto">
              <a:lnSpc>
                <a:spcPct val="150000"/>
              </a:lnSpc>
              <a:buClrTx/>
              <a:buSzTx/>
              <a:buFont typeface="Wingdings" panose="05000000000000000000" pitchFamily="2" charset="2"/>
            </a:pPr>
            <a:r>
              <a:rPr lang="en-US" altLang="zh-CN" sz="1800" spc="130" dirty="0">
                <a:solidFill>
                  <a:schemeClr val="bg1"/>
                </a:solidFill>
              </a:rPr>
              <a:t>Roberta</a:t>
            </a:r>
            <a:r>
              <a:rPr lang="zh-CN" altLang="en-US" sz="1800" spc="130" dirty="0">
                <a:solidFill>
                  <a:schemeClr val="bg1"/>
                </a:solidFill>
              </a:rPr>
              <a:t>采用动态</a:t>
            </a:r>
            <a:r>
              <a:rPr lang="en-US" altLang="zh-CN" sz="1800" spc="130" dirty="0">
                <a:solidFill>
                  <a:schemeClr val="bg1"/>
                </a:solidFill>
              </a:rPr>
              <a:t>mask</a:t>
            </a:r>
            <a:r>
              <a:rPr lang="zh-CN" altLang="en-US" sz="1800" spc="130" dirty="0">
                <a:solidFill>
                  <a:schemeClr val="bg1"/>
                </a:solidFill>
              </a:rPr>
              <a:t>的策略，确保每一轮训练的时候，同一文章的</a:t>
            </a:r>
            <a:r>
              <a:rPr lang="en-US" altLang="zh-CN" sz="1800" spc="130" dirty="0">
                <a:solidFill>
                  <a:schemeClr val="bg1"/>
                </a:solidFill>
              </a:rPr>
              <a:t>mask</a:t>
            </a:r>
            <a:r>
              <a:rPr lang="zh-CN" altLang="en-US" sz="1800" spc="130" dirty="0">
                <a:solidFill>
                  <a:schemeClr val="bg1"/>
                </a:solidFill>
              </a:rPr>
              <a:t>位置都是不同的</a:t>
            </a:r>
            <a:endParaRPr lang="zh-CN" altLang="en-US" sz="1800" spc="130" dirty="0">
              <a:solidFill>
                <a:schemeClr val="bg1"/>
              </a:solidFill>
            </a:endParaRPr>
          </a:p>
          <a:p>
            <a:pPr indent="467995" algn="l" fontAlgn="auto">
              <a:lnSpc>
                <a:spcPct val="150000"/>
              </a:lnSpc>
              <a:buClrTx/>
              <a:buSzTx/>
              <a:buFont typeface="Wingdings" panose="05000000000000000000" pitchFamily="2" charset="2"/>
            </a:pPr>
            <a:r>
              <a:rPr lang="en-US" altLang="zh-CN" sz="1800" spc="130" dirty="0">
                <a:solidFill>
                  <a:schemeClr val="bg1"/>
                </a:solidFill>
              </a:rPr>
              <a:t>2.</a:t>
            </a:r>
            <a:r>
              <a:rPr lang="zh-CN" altLang="en-US" sz="1800" spc="130" dirty="0">
                <a:solidFill>
                  <a:schemeClr val="bg1"/>
                </a:solidFill>
              </a:rPr>
              <a:t>舍弃</a:t>
            </a:r>
            <a:r>
              <a:rPr lang="en-US" altLang="zh-CN" sz="1800" spc="130" dirty="0">
                <a:solidFill>
                  <a:schemeClr val="bg1"/>
                </a:solidFill>
              </a:rPr>
              <a:t>NSP</a:t>
            </a:r>
            <a:r>
              <a:rPr lang="zh-CN" altLang="en-US" sz="1800" spc="130" dirty="0">
                <a:solidFill>
                  <a:schemeClr val="bg1"/>
                </a:solidFill>
              </a:rPr>
              <a:t>任务：</a:t>
            </a:r>
            <a:r>
              <a:rPr lang="en-US" altLang="zh-CN" sz="1800" spc="130" dirty="0">
                <a:solidFill>
                  <a:schemeClr val="bg1"/>
                </a:solidFill>
              </a:rPr>
              <a:t>Roberta</a:t>
            </a:r>
            <a:r>
              <a:rPr lang="zh-CN" altLang="en-US" sz="1800" spc="130" dirty="0">
                <a:solidFill>
                  <a:schemeClr val="bg1"/>
                </a:solidFill>
              </a:rPr>
              <a:t>的作者对比了去掉</a:t>
            </a:r>
            <a:r>
              <a:rPr lang="en-US" altLang="zh-CN" sz="1800" spc="130" dirty="0">
                <a:solidFill>
                  <a:schemeClr val="bg1"/>
                </a:solidFill>
              </a:rPr>
              <a:t>NSP</a:t>
            </a:r>
            <a:r>
              <a:rPr lang="zh-CN" altLang="en-US" sz="1800" spc="130" dirty="0">
                <a:solidFill>
                  <a:schemeClr val="bg1"/>
                </a:solidFill>
              </a:rPr>
              <a:t>任务前后在下游任务上的表现，</a:t>
            </a:r>
            <a:r>
              <a:rPr lang="en-US" altLang="zh-CN" sz="1800" spc="130" dirty="0">
                <a:solidFill>
                  <a:schemeClr val="bg1"/>
                </a:solidFill>
              </a:rPr>
              <a:t>NSP</a:t>
            </a:r>
            <a:r>
              <a:rPr lang="zh-CN" altLang="en-US" sz="1800" spc="130" dirty="0">
                <a:solidFill>
                  <a:schemeClr val="bg1"/>
                </a:solidFill>
              </a:rPr>
              <a:t>没有一个很好的提升，所以就舍弃了</a:t>
            </a:r>
            <a:r>
              <a:rPr lang="en-US" altLang="zh-CN" sz="1800" spc="130" dirty="0">
                <a:solidFill>
                  <a:schemeClr val="bg1"/>
                </a:solidFill>
              </a:rPr>
              <a:t>NSP</a:t>
            </a:r>
            <a:r>
              <a:rPr lang="zh-CN" altLang="en-US" sz="1800" spc="130" dirty="0">
                <a:solidFill>
                  <a:schemeClr val="bg1"/>
                </a:solidFill>
              </a:rPr>
              <a:t>任务。在</a:t>
            </a:r>
            <a:r>
              <a:rPr lang="en-US" altLang="zh-CN" sz="1800" spc="130" dirty="0">
                <a:solidFill>
                  <a:schemeClr val="bg1"/>
                </a:solidFill>
              </a:rPr>
              <a:t>Roberta</a:t>
            </a:r>
            <a:r>
              <a:rPr lang="zh-CN" altLang="en-US" sz="1800" spc="130" dirty="0">
                <a:solidFill>
                  <a:schemeClr val="bg1"/>
                </a:solidFill>
              </a:rPr>
              <a:t>模型的输入阶段是没有</a:t>
            </a:r>
            <a:r>
              <a:rPr lang="en-US" altLang="zh-CN" sz="1800" spc="130" dirty="0">
                <a:solidFill>
                  <a:schemeClr val="bg1"/>
                </a:solidFill>
              </a:rPr>
              <a:t>token type id</a:t>
            </a:r>
            <a:r>
              <a:rPr lang="zh-CN" altLang="en-US" sz="1800" spc="130" dirty="0">
                <a:solidFill>
                  <a:schemeClr val="bg1"/>
                </a:solidFill>
              </a:rPr>
              <a:t>这个输出的，在模型层面</a:t>
            </a:r>
            <a:r>
              <a:rPr lang="en-US" altLang="zh-CN" sz="1800" spc="130" dirty="0">
                <a:solidFill>
                  <a:schemeClr val="bg1"/>
                </a:solidFill>
              </a:rPr>
              <a:t>segment embedding </a:t>
            </a:r>
            <a:r>
              <a:rPr lang="zh-CN" altLang="en-US" sz="1800" spc="130" dirty="0">
                <a:solidFill>
                  <a:schemeClr val="bg1"/>
                </a:solidFill>
              </a:rPr>
              <a:t>只有 </a:t>
            </a:r>
            <a:r>
              <a:rPr lang="en-US" altLang="zh-CN" sz="1800" spc="130" dirty="0">
                <a:solidFill>
                  <a:schemeClr val="bg1"/>
                </a:solidFill>
              </a:rPr>
              <a:t>1 x hidden-size</a:t>
            </a:r>
            <a:endParaRPr lang="zh-CN" altLang="en-US" sz="1800" spc="130" dirty="0">
              <a:solidFill>
                <a:schemeClr val="bg1"/>
              </a:solidFill>
            </a:endParaRPr>
          </a:p>
          <a:p>
            <a:pPr indent="467995" algn="l" fontAlgn="auto">
              <a:lnSpc>
                <a:spcPct val="150000"/>
              </a:lnSpc>
              <a:buClrTx/>
              <a:buSzTx/>
              <a:buFont typeface="Wingdings" panose="05000000000000000000" pitchFamily="2" charset="2"/>
            </a:pPr>
            <a:r>
              <a:rPr lang="en-US" altLang="zh-CN" sz="1800" spc="130" dirty="0">
                <a:solidFill>
                  <a:schemeClr val="bg1"/>
                </a:solidFill>
              </a:rPr>
              <a:t>3.</a:t>
            </a:r>
            <a:r>
              <a:rPr lang="zh-CN" altLang="en-US" sz="1800" spc="130" dirty="0">
                <a:solidFill>
                  <a:schemeClr val="bg1"/>
                </a:solidFill>
              </a:rPr>
              <a:t>更多的预训练数据：预训练的数据总量是</a:t>
            </a:r>
            <a:r>
              <a:rPr lang="en-US" altLang="zh-CN" sz="1800" spc="130" dirty="0">
                <a:solidFill>
                  <a:schemeClr val="bg1"/>
                </a:solidFill>
              </a:rPr>
              <a:t>BERT</a:t>
            </a:r>
            <a:r>
              <a:rPr lang="zh-CN" altLang="en-US" sz="1800" spc="130" dirty="0">
                <a:solidFill>
                  <a:schemeClr val="bg1"/>
                </a:solidFill>
              </a:rPr>
              <a:t>的</a:t>
            </a:r>
            <a:r>
              <a:rPr lang="en-US" altLang="zh-CN" sz="1800" spc="130" dirty="0">
                <a:solidFill>
                  <a:schemeClr val="bg1"/>
                </a:solidFill>
              </a:rPr>
              <a:t>10</a:t>
            </a:r>
            <a:r>
              <a:rPr lang="zh-CN" altLang="en-US" sz="1800" spc="130" dirty="0">
                <a:solidFill>
                  <a:schemeClr val="bg1"/>
                </a:solidFill>
              </a:rPr>
              <a:t>倍</a:t>
            </a:r>
            <a:endParaRPr lang="zh-CN" altLang="en-US" sz="1800" spc="130" dirty="0">
              <a:solidFill>
                <a:schemeClr val="bg1"/>
              </a:solidFill>
            </a:endParaRPr>
          </a:p>
          <a:p>
            <a:pPr indent="467995" algn="l" fontAlgn="auto">
              <a:lnSpc>
                <a:spcPct val="150000"/>
              </a:lnSpc>
              <a:buClrTx/>
              <a:buSzTx/>
              <a:buFont typeface="Wingdings" panose="05000000000000000000" pitchFamily="2" charset="2"/>
            </a:pPr>
            <a:endParaRPr lang="zh-CN" altLang="en-US"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Roberta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Roberta</a:t>
            </a:r>
            <a:endParaRPr lang="en-US" altLang="zh-CN" dirty="0"/>
          </a:p>
        </p:txBody>
      </p:sp>
      <p:sp>
        <p:nvSpPr>
          <p:cNvPr id="6" name="内容占位符 5"/>
          <p:cNvSpPr>
            <a:spLocks noGrp="1"/>
          </p:cNvSpPr>
          <p:nvPr>
            <p:ph sz="quarter" idx="10"/>
          </p:nvPr>
        </p:nvSpPr>
        <p:spPr>
          <a:xfrm>
            <a:off x="572770" y="1986915"/>
            <a:ext cx="10979150" cy="2425065"/>
          </a:xfrm>
        </p:spPr>
        <p:txBody>
          <a:bodyPr wrap="square"/>
          <a:lstStyle/>
          <a:p>
            <a:pPr fontAlgn="auto">
              <a:lnSpc>
                <a:spcPct val="150000"/>
              </a:lnSpc>
              <a:buFont typeface="Wingdings" panose="05000000000000000000" pitchFamily="2" charset="2"/>
            </a:pPr>
            <a:r>
              <a:rPr lang="en-US" altLang="zh-CN" sz="1800" spc="130" dirty="0">
                <a:solidFill>
                  <a:schemeClr val="bg1"/>
                </a:solidFill>
              </a:rPr>
              <a:t>4.</a:t>
            </a:r>
            <a:r>
              <a:rPr lang="zh-CN" altLang="en-US" sz="1800" spc="130" dirty="0">
                <a:solidFill>
                  <a:schemeClr val="bg1"/>
                </a:solidFill>
              </a:rPr>
              <a:t>更大的批次和更长的预训练步数：</a:t>
            </a:r>
            <a:r>
              <a:rPr lang="en-US" altLang="zh-CN" sz="1800" spc="130" dirty="0">
                <a:solidFill>
                  <a:schemeClr val="bg1"/>
                </a:solidFill>
              </a:rPr>
              <a:t>BERT</a:t>
            </a:r>
            <a:r>
              <a:rPr lang="zh-CN" altLang="en-US" sz="1800" spc="130" dirty="0">
                <a:solidFill>
                  <a:schemeClr val="bg1"/>
                </a:solidFill>
              </a:rPr>
              <a:t>的</a:t>
            </a:r>
            <a:r>
              <a:rPr lang="en-US" altLang="zh-CN" sz="1800" spc="130" dirty="0">
                <a:solidFill>
                  <a:schemeClr val="bg1"/>
                </a:solidFill>
              </a:rPr>
              <a:t>batch-size</a:t>
            </a:r>
            <a:r>
              <a:rPr lang="zh-CN" altLang="en-US" sz="1800" spc="130" dirty="0">
                <a:solidFill>
                  <a:schemeClr val="bg1"/>
                </a:solidFill>
              </a:rPr>
              <a:t>是</a:t>
            </a:r>
            <a:r>
              <a:rPr lang="en-US" altLang="zh-CN" sz="1800" spc="130" dirty="0">
                <a:solidFill>
                  <a:schemeClr val="bg1"/>
                </a:solidFill>
              </a:rPr>
              <a:t>256</a:t>
            </a:r>
            <a:r>
              <a:rPr lang="zh-CN" altLang="en-US" sz="1800" spc="130" dirty="0">
                <a:solidFill>
                  <a:schemeClr val="bg1"/>
                </a:solidFill>
              </a:rPr>
              <a:t>，</a:t>
            </a:r>
            <a:r>
              <a:rPr lang="en-US" altLang="zh-CN" sz="1800" spc="130" dirty="0">
                <a:solidFill>
                  <a:schemeClr val="bg1"/>
                </a:solidFill>
              </a:rPr>
              <a:t>training steps </a:t>
            </a:r>
            <a:r>
              <a:rPr lang="zh-CN" altLang="en-US" sz="1800" spc="130" dirty="0">
                <a:solidFill>
                  <a:schemeClr val="bg1"/>
                </a:solidFill>
              </a:rPr>
              <a:t>是</a:t>
            </a:r>
            <a:r>
              <a:rPr lang="en-US" altLang="zh-CN" sz="1800" spc="130" dirty="0">
                <a:solidFill>
                  <a:schemeClr val="bg1"/>
                </a:solidFill>
              </a:rPr>
              <a:t>1M</a:t>
            </a:r>
            <a:r>
              <a:rPr lang="zh-CN" altLang="en-US" sz="1800" spc="130" dirty="0">
                <a:solidFill>
                  <a:schemeClr val="bg1"/>
                </a:solidFill>
              </a:rPr>
              <a:t>。</a:t>
            </a:r>
            <a:endParaRPr lang="zh-CN" altLang="en-US" sz="1800" spc="130" dirty="0">
              <a:solidFill>
                <a:schemeClr val="bg1"/>
              </a:solidFill>
            </a:endParaRPr>
          </a:p>
          <a:p>
            <a:pPr fontAlgn="auto">
              <a:lnSpc>
                <a:spcPct val="150000"/>
              </a:lnSpc>
              <a:buFont typeface="Wingdings" panose="05000000000000000000" pitchFamily="2" charset="2"/>
            </a:pPr>
            <a:r>
              <a:rPr lang="en-US" altLang="zh-CN" sz="1800" spc="130" dirty="0">
                <a:solidFill>
                  <a:schemeClr val="bg1"/>
                </a:solidFill>
              </a:rPr>
              <a:t>Roberta</a:t>
            </a:r>
            <a:r>
              <a:rPr lang="zh-CN" altLang="en-US" sz="1800" spc="130" dirty="0">
                <a:solidFill>
                  <a:schemeClr val="bg1"/>
                </a:solidFill>
              </a:rPr>
              <a:t>采用的是</a:t>
            </a:r>
            <a:r>
              <a:rPr lang="en-US" altLang="zh-CN" sz="1800" spc="130" dirty="0">
                <a:solidFill>
                  <a:schemeClr val="bg1"/>
                </a:solidFill>
              </a:rPr>
              <a:t>8192</a:t>
            </a:r>
            <a:r>
              <a:rPr lang="zh-CN" altLang="en-US" sz="1800" spc="130" dirty="0">
                <a:solidFill>
                  <a:schemeClr val="bg1"/>
                </a:solidFill>
              </a:rPr>
              <a:t>，</a:t>
            </a:r>
            <a:r>
              <a:rPr lang="en-US" altLang="zh-CN" sz="1800" spc="130" dirty="0">
                <a:solidFill>
                  <a:schemeClr val="bg1"/>
                </a:solidFill>
              </a:rPr>
              <a:t>training steps</a:t>
            </a:r>
            <a:r>
              <a:rPr lang="zh-CN" altLang="en-US" sz="1800" spc="130" dirty="0">
                <a:solidFill>
                  <a:schemeClr val="bg1"/>
                </a:solidFill>
              </a:rPr>
              <a:t>是</a:t>
            </a:r>
            <a:r>
              <a:rPr lang="en-US" altLang="zh-CN" sz="1800" spc="130" dirty="0">
                <a:solidFill>
                  <a:schemeClr val="bg1"/>
                </a:solidFill>
              </a:rPr>
              <a:t>5000K</a:t>
            </a:r>
            <a:endParaRPr lang="zh-CN" altLang="en-US" sz="1800" spc="130" dirty="0">
              <a:solidFill>
                <a:schemeClr val="bg1"/>
              </a:solidFill>
            </a:endParaRPr>
          </a:p>
          <a:p>
            <a:pPr fontAlgn="auto">
              <a:lnSpc>
                <a:spcPct val="150000"/>
              </a:lnSpc>
              <a:buFont typeface="Wingdings" panose="05000000000000000000" pitchFamily="2" charset="2"/>
            </a:pPr>
            <a:r>
              <a:rPr lang="en-US" altLang="zh-CN" sz="1800" spc="130" dirty="0">
                <a:solidFill>
                  <a:schemeClr val="bg1"/>
                </a:solidFill>
              </a:rPr>
              <a:t>5.</a:t>
            </a:r>
            <a:r>
              <a:rPr lang="zh-CN" altLang="en-US" sz="1800" spc="130" dirty="0">
                <a:solidFill>
                  <a:schemeClr val="bg1"/>
                </a:solidFill>
              </a:rPr>
              <a:t>更大的词表：</a:t>
            </a:r>
            <a:r>
              <a:rPr lang="en-US" altLang="zh-CN" sz="1800" spc="130" dirty="0">
                <a:solidFill>
                  <a:schemeClr val="bg1"/>
                </a:solidFill>
              </a:rPr>
              <a:t>BERT</a:t>
            </a:r>
            <a:r>
              <a:rPr lang="zh-CN" altLang="en-US" sz="1800" spc="130" dirty="0">
                <a:solidFill>
                  <a:schemeClr val="bg1"/>
                </a:solidFill>
              </a:rPr>
              <a:t>采用的是基于</a:t>
            </a:r>
            <a:r>
              <a:rPr lang="en-US" altLang="zh-CN" sz="1800" spc="130" dirty="0">
                <a:solidFill>
                  <a:schemeClr val="bg1"/>
                </a:solidFill>
              </a:rPr>
              <a:t>char-level</a:t>
            </a:r>
            <a:r>
              <a:rPr lang="zh-CN" altLang="en-US" sz="1800" spc="130" dirty="0">
                <a:solidFill>
                  <a:schemeClr val="bg1"/>
                </a:solidFill>
              </a:rPr>
              <a:t>的</a:t>
            </a:r>
            <a:r>
              <a:rPr lang="en-US" altLang="zh-CN" sz="1800" spc="130" dirty="0">
                <a:solidFill>
                  <a:schemeClr val="bg1"/>
                </a:solidFill>
              </a:rPr>
              <a:t>bpe</a:t>
            </a:r>
            <a:r>
              <a:rPr lang="zh-CN" altLang="en-US" sz="1800" spc="130" dirty="0">
                <a:solidFill>
                  <a:schemeClr val="bg1"/>
                </a:solidFill>
              </a:rPr>
              <a:t>词表，大小是</a:t>
            </a:r>
            <a:r>
              <a:rPr lang="en-US" altLang="zh-CN" sz="1800" spc="130" dirty="0">
                <a:solidFill>
                  <a:schemeClr val="bg1"/>
                </a:solidFill>
              </a:rPr>
              <a:t>30K</a:t>
            </a:r>
            <a:r>
              <a:rPr lang="zh-CN" altLang="en-US" sz="1800" spc="130" dirty="0">
                <a:solidFill>
                  <a:schemeClr val="bg1"/>
                </a:solidFill>
              </a:rPr>
              <a:t>左右，会出现一些</a:t>
            </a:r>
            <a:r>
              <a:rPr lang="en-US" altLang="zh-CN" sz="1800" spc="130" dirty="0">
                <a:solidFill>
                  <a:schemeClr val="bg1"/>
                </a:solidFill>
              </a:rPr>
              <a:t>oov</a:t>
            </a:r>
            <a:r>
              <a:rPr lang="zh-CN" altLang="en-US" sz="1800" spc="130" dirty="0">
                <a:solidFill>
                  <a:schemeClr val="bg1"/>
                </a:solidFill>
              </a:rPr>
              <a:t>词的现象。</a:t>
            </a:r>
            <a:r>
              <a:rPr lang="en-US" altLang="zh-CN" sz="1800" spc="130" dirty="0">
                <a:solidFill>
                  <a:schemeClr val="bg1"/>
                </a:solidFill>
              </a:rPr>
              <a:t>Roberta</a:t>
            </a:r>
            <a:r>
              <a:rPr lang="zh-CN" altLang="en-US" sz="1800" spc="130" dirty="0">
                <a:solidFill>
                  <a:schemeClr val="bg1"/>
                </a:solidFill>
              </a:rPr>
              <a:t>采用的是</a:t>
            </a:r>
            <a:r>
              <a:rPr lang="en-US" altLang="zh-CN" sz="1800" spc="130" dirty="0">
                <a:solidFill>
                  <a:schemeClr val="bg1"/>
                </a:solidFill>
              </a:rPr>
              <a:t>sentencepiece</a:t>
            </a:r>
            <a:r>
              <a:rPr lang="zh-CN" altLang="en-US" sz="1800" spc="130" dirty="0">
                <a:solidFill>
                  <a:schemeClr val="bg1"/>
                </a:solidFill>
              </a:rPr>
              <a:t>分词器，将词表扩展到</a:t>
            </a:r>
            <a:r>
              <a:rPr lang="en-US" altLang="zh-CN" sz="1800" spc="130" dirty="0">
                <a:solidFill>
                  <a:schemeClr val="bg1"/>
                </a:solidFill>
              </a:rPr>
              <a:t>50K</a:t>
            </a:r>
            <a:r>
              <a:rPr lang="zh-CN" altLang="en-US" sz="1800" spc="130" dirty="0">
                <a:solidFill>
                  <a:schemeClr val="bg1"/>
                </a:solidFill>
              </a:rPr>
              <a:t>，</a:t>
            </a:r>
            <a:r>
              <a:rPr lang="en-US" altLang="zh-CN" sz="1800" spc="130" dirty="0">
                <a:solidFill>
                  <a:schemeClr val="bg1"/>
                </a:solidFill>
              </a:rPr>
              <a:t>sentencepiece</a:t>
            </a:r>
            <a:r>
              <a:rPr lang="zh-CN" altLang="en-US" sz="1800" spc="130" dirty="0">
                <a:solidFill>
                  <a:schemeClr val="bg1"/>
                </a:solidFill>
              </a:rPr>
              <a:t>是基于</a:t>
            </a:r>
            <a:r>
              <a:rPr lang="en-US" altLang="zh-CN" sz="1800" spc="130" dirty="0">
                <a:solidFill>
                  <a:schemeClr val="bg1"/>
                </a:solidFill>
              </a:rPr>
              <a:t>byte-level</a:t>
            </a:r>
            <a:r>
              <a:rPr lang="zh-CN" altLang="en-US" sz="1800" spc="130" dirty="0">
                <a:solidFill>
                  <a:schemeClr val="bg1"/>
                </a:solidFill>
              </a:rPr>
              <a:t>级别的</a:t>
            </a:r>
            <a:r>
              <a:rPr lang="en-US" altLang="zh-CN" sz="1800" spc="130" dirty="0">
                <a:solidFill>
                  <a:schemeClr val="bg1"/>
                </a:solidFill>
              </a:rPr>
              <a:t>BPE</a:t>
            </a:r>
            <a:r>
              <a:rPr lang="zh-CN" altLang="en-US" sz="1800" spc="130" dirty="0">
                <a:solidFill>
                  <a:schemeClr val="bg1"/>
                </a:solidFill>
              </a:rPr>
              <a:t>分词 不存在</a:t>
            </a:r>
            <a:r>
              <a:rPr lang="en-US" altLang="zh-CN" sz="1800" spc="130" dirty="0">
                <a:solidFill>
                  <a:schemeClr val="bg1"/>
                </a:solidFill>
              </a:rPr>
              <a:t>oov</a:t>
            </a:r>
            <a:r>
              <a:rPr lang="zh-CN" altLang="en-US" sz="1800" spc="130" dirty="0">
                <a:solidFill>
                  <a:schemeClr val="bg1"/>
                </a:solidFill>
              </a:rPr>
              <a:t>的情况</a:t>
            </a:r>
            <a:endParaRPr lang="zh-CN" altLang="en-US"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Roberta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dirty="0"/>
              <a:t>Deberta</a:t>
            </a:r>
            <a:endParaRPr lang="en-US" altLang="zh-CN" dirty="0"/>
          </a:p>
        </p:txBody>
      </p:sp>
      <p:sp>
        <p:nvSpPr>
          <p:cNvPr id="6" name="内容占位符 5"/>
          <p:cNvSpPr>
            <a:spLocks noGrp="1"/>
          </p:cNvSpPr>
          <p:nvPr>
            <p:ph sz="quarter" idx="10"/>
          </p:nvPr>
        </p:nvSpPr>
        <p:spPr>
          <a:xfrm>
            <a:off x="572770" y="1986915"/>
            <a:ext cx="10979150" cy="4599940"/>
          </a:xfrm>
        </p:spPr>
        <p:txBody>
          <a:bodyPr wrap="square"/>
          <a:lstStyle/>
          <a:p>
            <a:pPr fontAlgn="auto">
              <a:lnSpc>
                <a:spcPct val="150000"/>
              </a:lnSpc>
              <a:buFont typeface="Wingdings" panose="05000000000000000000" pitchFamily="2" charset="2"/>
            </a:pPr>
            <a:r>
              <a:rPr lang="zh-CN" altLang="en-US" sz="1800" spc="130" dirty="0">
                <a:solidFill>
                  <a:schemeClr val="accent4">
                    <a:lumMod val="60000"/>
                    <a:lumOff val="40000"/>
                  </a:schemeClr>
                </a:solidFill>
              </a:rPr>
              <a:t>目标：</a:t>
            </a:r>
            <a:r>
              <a:rPr lang="zh-CN" altLang="en-US" sz="1800" spc="130" dirty="0">
                <a:solidFill>
                  <a:schemeClr val="bg1"/>
                </a:solidFill>
              </a:rPr>
              <a:t>解耦注意力机制， 对MLM任务的改进</a:t>
            </a:r>
            <a:endParaRPr lang="zh-CN" altLang="en-US" sz="1800" spc="130" dirty="0">
              <a:solidFill>
                <a:schemeClr val="bg1"/>
              </a:solidFill>
            </a:endParaRPr>
          </a:p>
          <a:p>
            <a:pPr algn="l" fontAlgn="auto">
              <a:lnSpc>
                <a:spcPct val="150000"/>
              </a:lnSpc>
              <a:buClrTx/>
              <a:buSzTx/>
              <a:buFont typeface="Wingdings" panose="05000000000000000000" pitchFamily="2" charset="2"/>
            </a:pPr>
            <a:r>
              <a:rPr lang="zh-CN" altLang="en-US" sz="1800" spc="130" dirty="0">
                <a:solidFill>
                  <a:schemeClr val="accent4">
                    <a:lumMod val="60000"/>
                    <a:lumOff val="40000"/>
                  </a:schemeClr>
                </a:solidFill>
              </a:rPr>
              <a:t>模型结构侧：</a:t>
            </a:r>
            <a:endParaRPr lang="zh-CN" altLang="en-US" sz="1800" spc="130" dirty="0">
              <a:solidFill>
                <a:schemeClr val="accent4">
                  <a:lumMod val="60000"/>
                  <a:lumOff val="40000"/>
                </a:schemeClr>
              </a:solidFill>
            </a:endParaRPr>
          </a:p>
          <a:p>
            <a:pPr indent="467995" algn="l" fontAlgn="auto">
              <a:lnSpc>
                <a:spcPct val="150000"/>
              </a:lnSpc>
              <a:buClrTx/>
              <a:buSzTx/>
              <a:buFont typeface="Wingdings" panose="05000000000000000000" pitchFamily="2" charset="2"/>
            </a:pPr>
            <a:r>
              <a:rPr lang="zh-CN" altLang="en-US" sz="1800" spc="130" dirty="0">
                <a:solidFill>
                  <a:schemeClr val="bg1"/>
                </a:solidFill>
              </a:rPr>
              <a:t>1.</a:t>
            </a:r>
            <a:r>
              <a:rPr lang="en-US" altLang="zh-CN" sz="1800" spc="130" dirty="0">
                <a:solidFill>
                  <a:schemeClr val="bg1"/>
                </a:solidFill>
              </a:rPr>
              <a:t> </a:t>
            </a:r>
            <a:r>
              <a:rPr lang="zh-CN" altLang="en-US" sz="1800" spc="130" dirty="0">
                <a:solidFill>
                  <a:schemeClr val="bg1"/>
                </a:solidFill>
              </a:rPr>
              <a:t>输入的input embedding不再加入pos embeding, 而是input在经过transformer编码后，在encoder段与 enahnced mask decoder端 通过相对位置计算分散注意力。	</a:t>
            </a:r>
            <a:endParaRPr lang="zh-CN" altLang="en-US" sz="1800" spc="130" dirty="0">
              <a:solidFill>
                <a:schemeClr val="bg1"/>
              </a:solidFill>
            </a:endParaRPr>
          </a:p>
          <a:p>
            <a:pPr indent="467995" algn="l" fontAlgn="auto">
              <a:lnSpc>
                <a:spcPct val="150000"/>
              </a:lnSpc>
              <a:buClrTx/>
              <a:buSzTx/>
              <a:buFont typeface="Wingdings" panose="05000000000000000000" pitchFamily="2" charset="2"/>
            </a:pPr>
            <a:r>
              <a:rPr lang="zh-CN" altLang="en-US" sz="1800" spc="130" dirty="0">
                <a:solidFill>
                  <a:schemeClr val="bg1"/>
                </a:solidFill>
              </a:rPr>
              <a:t>2.</a:t>
            </a:r>
            <a:r>
              <a:rPr lang="en-US" altLang="zh-CN" sz="1800" spc="130" dirty="0">
                <a:solidFill>
                  <a:schemeClr val="bg1"/>
                </a:solidFill>
              </a:rPr>
              <a:t> </a:t>
            </a:r>
            <a:r>
              <a:rPr lang="zh-CN" altLang="en-US" sz="1800" spc="130" dirty="0">
                <a:solidFill>
                  <a:schemeClr val="bg1"/>
                </a:solidFill>
              </a:rPr>
              <a:t>enhanced mask decoder在原始bert的倒数第二层transform中间层插入了一个分散注意力计算，就是一层transformer encoder和decoder没啥关系，不要被这个词误解。</a:t>
            </a:r>
            <a:endParaRPr lang="zh-CN" altLang="en-US" sz="1800" spc="130" dirty="0">
              <a:solidFill>
                <a:schemeClr val="bg1"/>
              </a:solidFill>
            </a:endParaRPr>
          </a:p>
          <a:p>
            <a:pPr algn="l" fontAlgn="auto">
              <a:lnSpc>
                <a:spcPct val="150000"/>
              </a:lnSpc>
              <a:buClrTx/>
              <a:buSzTx/>
              <a:buNone/>
            </a:pPr>
            <a:r>
              <a:rPr lang="zh-CN" altLang="en-US" sz="1800" spc="130" dirty="0">
                <a:solidFill>
                  <a:schemeClr val="accent4">
                    <a:lumMod val="60000"/>
                    <a:lumOff val="40000"/>
                  </a:schemeClr>
                </a:solidFill>
                <a:sym typeface="+mn-ea"/>
              </a:rPr>
              <a:t>训练侧：</a:t>
            </a:r>
            <a:endParaRPr lang="zh-CN" altLang="en-US" sz="1800" spc="130" dirty="0">
              <a:solidFill>
                <a:schemeClr val="accent4">
                  <a:lumMod val="60000"/>
                  <a:lumOff val="40000"/>
                </a:schemeClr>
              </a:solidFill>
              <a:sym typeface="+mn-ea"/>
            </a:endParaRPr>
          </a:p>
          <a:p>
            <a:pPr indent="467995" algn="l" fontAlgn="auto">
              <a:lnSpc>
                <a:spcPct val="150000"/>
              </a:lnSpc>
              <a:buClrTx/>
              <a:buSzTx/>
              <a:buNone/>
            </a:pPr>
            <a:r>
              <a:rPr lang="zh-CN" altLang="en-US" sz="1800" spc="130" dirty="0">
                <a:solidFill>
                  <a:schemeClr val="bg1"/>
                </a:solidFill>
                <a:sym typeface="+mn-ea"/>
              </a:rPr>
              <a:t>1.</a:t>
            </a:r>
            <a:r>
              <a:rPr lang="en-US" altLang="zh-CN" sz="1800" spc="130" dirty="0">
                <a:solidFill>
                  <a:schemeClr val="bg1"/>
                </a:solidFill>
                <a:sym typeface="+mn-ea"/>
              </a:rPr>
              <a:t> </a:t>
            </a:r>
            <a:r>
              <a:rPr lang="zh-CN" altLang="en-US" sz="1800" spc="130" dirty="0">
                <a:solidFill>
                  <a:schemeClr val="bg1"/>
                </a:solidFill>
                <a:sym typeface="+mn-ea"/>
              </a:rPr>
              <a:t>训练时加入了一些数据扰动</a:t>
            </a:r>
            <a:endParaRPr lang="zh-CN" altLang="en-US" sz="1800" spc="130" dirty="0">
              <a:solidFill>
                <a:schemeClr val="bg1"/>
              </a:solidFill>
              <a:sym typeface="+mn-ea"/>
            </a:endParaRPr>
          </a:p>
          <a:p>
            <a:pPr indent="467995" algn="l" fontAlgn="auto">
              <a:lnSpc>
                <a:spcPct val="150000"/>
              </a:lnSpc>
              <a:buClrTx/>
              <a:buSzTx/>
              <a:buNone/>
            </a:pPr>
            <a:r>
              <a:rPr lang="zh-CN" altLang="en-US" sz="1800" spc="130" dirty="0">
                <a:solidFill>
                  <a:schemeClr val="bg1"/>
                </a:solidFill>
              </a:rPr>
              <a:t>2.</a:t>
            </a:r>
            <a:r>
              <a:rPr lang="en-US" altLang="zh-CN" sz="1800" spc="130" dirty="0">
                <a:solidFill>
                  <a:schemeClr val="bg1"/>
                </a:solidFill>
              </a:rPr>
              <a:t> </a:t>
            </a:r>
            <a:r>
              <a:rPr lang="zh-CN" altLang="en-US" sz="1800" spc="130" dirty="0">
                <a:solidFill>
                  <a:schemeClr val="bg1"/>
                </a:solidFill>
              </a:rPr>
              <a:t>mask策略中不替换词，变为替换成词的pos embedding</a:t>
            </a:r>
            <a:endParaRPr lang="zh-CN" altLang="en-US"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Deberta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dirty="0"/>
              <a:t>Deberta</a:t>
            </a:r>
            <a:endParaRPr lang="en-US" altLang="zh-CN" dirty="0"/>
          </a:p>
        </p:txBody>
      </p:sp>
      <p:sp>
        <p:nvSpPr>
          <p:cNvPr id="6" name="内容占位符 5"/>
          <p:cNvSpPr>
            <a:spLocks noGrp="1"/>
          </p:cNvSpPr>
          <p:nvPr>
            <p:ph sz="quarter" idx="10"/>
          </p:nvPr>
        </p:nvSpPr>
        <p:spPr>
          <a:xfrm>
            <a:off x="606425" y="1995805"/>
            <a:ext cx="10979150" cy="1593850"/>
          </a:xfrm>
        </p:spPr>
        <p:txBody>
          <a:bodyPr wrap="square"/>
          <a:lstStyle/>
          <a:p>
            <a:pPr fontAlgn="auto">
              <a:lnSpc>
                <a:spcPct val="150000"/>
              </a:lnSpc>
              <a:buFont typeface="Wingdings" panose="05000000000000000000" pitchFamily="2" charset="2"/>
            </a:pPr>
            <a:r>
              <a:rPr lang="zh-CN" altLang="en-US" sz="1800" spc="130" dirty="0">
                <a:solidFill>
                  <a:schemeClr val="bg1"/>
                </a:solidFill>
              </a:rPr>
              <a:t>分散自注意力机制：</a:t>
            </a:r>
            <a:endParaRPr lang="zh-CN" altLang="en-US" sz="1800" spc="130" dirty="0">
              <a:solidFill>
                <a:schemeClr val="bg1"/>
              </a:solidFill>
            </a:endParaRPr>
          </a:p>
          <a:p>
            <a:pPr algn="l" fontAlgn="auto">
              <a:lnSpc>
                <a:spcPct val="150000"/>
              </a:lnSpc>
              <a:buClrTx/>
              <a:buSzTx/>
              <a:buFont typeface="Wingdings" panose="05000000000000000000" pitchFamily="2" charset="2"/>
            </a:pPr>
            <a:endParaRPr lang="zh-CN" altLang="en-US" sz="1800" spc="130" dirty="0">
              <a:solidFill>
                <a:schemeClr val="accent4">
                  <a:lumMod val="60000"/>
                  <a:lumOff val="40000"/>
                </a:schemeClr>
              </a:solidFill>
            </a:endParaRPr>
          </a:p>
          <a:p>
            <a:pPr indent="467995" algn="l" fontAlgn="auto">
              <a:lnSpc>
                <a:spcPct val="150000"/>
              </a:lnSpc>
              <a:buClrTx/>
              <a:buSzTx/>
              <a:buFont typeface="Wingdings" panose="05000000000000000000" pitchFamily="2" charset="2"/>
            </a:pPr>
            <a:endParaRPr 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Deberta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3" name="Picture 2"/>
          <p:cNvPicPr>
            <a:picLocks noChangeAspect="1"/>
          </p:cNvPicPr>
          <p:nvPr/>
        </p:nvPicPr>
        <p:blipFill>
          <a:blip r:embed="rId1"/>
          <a:stretch>
            <a:fillRect/>
          </a:stretch>
        </p:blipFill>
        <p:spPr>
          <a:xfrm>
            <a:off x="3184525" y="1995805"/>
            <a:ext cx="7595235" cy="2565400"/>
          </a:xfrm>
          <a:prstGeom prst="rect">
            <a:avLst/>
          </a:prstGeom>
        </p:spPr>
      </p:pic>
      <p:sp>
        <p:nvSpPr>
          <p:cNvPr id="7" name="Text Box 6"/>
          <p:cNvSpPr txBox="1"/>
          <p:nvPr/>
        </p:nvSpPr>
        <p:spPr>
          <a:xfrm>
            <a:off x="606425" y="4580255"/>
            <a:ext cx="10881995" cy="922020"/>
          </a:xfrm>
          <a:prstGeom prst="rect">
            <a:avLst/>
          </a:prstGeom>
        </p:spPr>
        <p:txBody>
          <a:bodyPr wrap="square" anchor="t">
            <a:spAutoFit/>
          </a:bodyPr>
          <a:p>
            <a:pPr algn="l"/>
            <a:r>
              <a:rPr lang="en-US" dirty="0" smtClean="0">
                <a:solidFill>
                  <a:schemeClr val="bg1"/>
                </a:solidFill>
              </a:rPr>
              <a:t>其中 Qc、Kc 和 Vc 分别是使用投影矩阵 Wq,c ，Wk,c，Wv,c  ∈ R dxd 生成的投影内容向量，P ∈ R 2k xd 表示跨所有层共享的相对位置嵌入向量（即在正向传播期间保持不变），Qr 和 Kr 分别是使用投影矩阵 Wq,r，Wk,r ∈ R d x d 生成的投影相对位置向量。</a:t>
            </a:r>
            <a:endParaRPr lang="en-US" dirty="0" smtClean="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 </a:t>
            </a:r>
            <a:r>
              <a:rPr dirty="0"/>
              <a:t>领域预训练</a:t>
            </a:r>
            <a:endParaRPr dirty="0"/>
          </a:p>
        </p:txBody>
      </p:sp>
      <p:sp>
        <p:nvSpPr>
          <p:cNvPr id="6" name="内容占位符 5"/>
          <p:cNvSpPr>
            <a:spLocks noGrp="1"/>
          </p:cNvSpPr>
          <p:nvPr>
            <p:ph sz="quarter" idx="10"/>
          </p:nvPr>
        </p:nvSpPr>
        <p:spPr>
          <a:xfrm>
            <a:off x="572770" y="1986915"/>
            <a:ext cx="10979150" cy="506730"/>
          </a:xfrm>
        </p:spPr>
        <p:txBody>
          <a:bodyPr wrap="square"/>
          <a:lstStyle/>
          <a:p>
            <a:pPr fontAlgn="auto">
              <a:lnSpc>
                <a:spcPct val="150000"/>
              </a:lnSpc>
              <a:buFont typeface="Wingdings" panose="05000000000000000000" pitchFamily="2" charset="2"/>
            </a:pPr>
            <a:r>
              <a:rPr lang="zh-CN" altLang="en-US" sz="1800" spc="130" dirty="0">
                <a:solidFill>
                  <a:schemeClr val="accent4">
                    <a:lumMod val="60000"/>
                    <a:lumOff val="40000"/>
                  </a:schemeClr>
                </a:solidFill>
              </a:rPr>
              <a:t>步骤：</a:t>
            </a:r>
            <a:endParaRPr lang="zh-CN" altLang="en-US"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Domain pretrain</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Text Box 2"/>
          <p:cNvSpPr txBox="1"/>
          <p:nvPr/>
        </p:nvSpPr>
        <p:spPr>
          <a:xfrm>
            <a:off x="479425" y="3165475"/>
            <a:ext cx="4925060" cy="3138170"/>
          </a:xfrm>
          <a:prstGeom prst="rect">
            <a:avLst/>
          </a:prstGeom>
        </p:spPr>
        <p:txBody>
          <a:bodyPr wrap="square" anchor="t">
            <a:spAutoFit/>
          </a:bodyPr>
          <a:p>
            <a:pPr algn="l"/>
            <a:r>
              <a:rPr lang="en-US" dirty="0" smtClean="0">
                <a:solidFill>
                  <a:schemeClr val="bg1"/>
                </a:solidFill>
              </a:rPr>
              <a:t>1.「通用预训练（GenePT）」</a:t>
            </a:r>
            <a:endParaRPr lang="en-US" dirty="0" smtClean="0">
              <a:solidFill>
                <a:schemeClr val="bg1"/>
              </a:solidFill>
            </a:endParaRPr>
          </a:p>
          <a:p>
            <a:pPr algn="l"/>
            <a:r>
              <a:rPr lang="en-US" dirty="0" smtClean="0">
                <a:solidFill>
                  <a:schemeClr val="bg1"/>
                </a:solidFill>
              </a:rPr>
              <a:t> ：即传统的第一阶段，大规模无监督通用泛化数据 + 随机MASK预训练，数据集 大约包括「1000M」单词</a:t>
            </a:r>
            <a:endParaRPr lang="en-US" dirty="0" smtClean="0">
              <a:solidFill>
                <a:schemeClr val="bg1"/>
              </a:solidFill>
            </a:endParaRPr>
          </a:p>
          <a:p>
            <a:pPr algn="l"/>
            <a:r>
              <a:rPr lang="en-US" dirty="0" smtClean="0">
                <a:solidFill>
                  <a:schemeClr val="bg1"/>
                </a:solidFill>
              </a:rPr>
              <a:t>2.「任务主导预训练（TaskPT）」</a:t>
            </a:r>
            <a:endParaRPr lang="en-US" dirty="0" smtClean="0">
              <a:solidFill>
                <a:schemeClr val="bg1"/>
              </a:solidFill>
            </a:endParaRPr>
          </a:p>
          <a:p>
            <a:pPr algn="l"/>
            <a:r>
              <a:rPr lang="en-US" dirty="0" smtClean="0">
                <a:solidFill>
                  <a:schemeClr val="bg1"/>
                </a:solidFill>
              </a:rPr>
              <a:t> ：这一阶段的目的是加入任务和领域相关信息，使用mid-scale 领域相关的无监督数据，数据集 大约包含「10M」词</a:t>
            </a:r>
            <a:endParaRPr lang="en-US" dirty="0" smtClean="0">
              <a:solidFill>
                <a:schemeClr val="bg1"/>
              </a:solidFill>
            </a:endParaRPr>
          </a:p>
          <a:p>
            <a:pPr algn="l"/>
            <a:r>
              <a:rPr lang="en-US" dirty="0" smtClean="0">
                <a:solidFill>
                  <a:schemeClr val="bg1"/>
                </a:solidFill>
              </a:rPr>
              <a:t>3.「微调阶段（Fine-tuneing）」</a:t>
            </a:r>
            <a:endParaRPr lang="en-US" dirty="0" smtClean="0">
              <a:solidFill>
                <a:schemeClr val="bg1"/>
              </a:solidFill>
            </a:endParaRPr>
          </a:p>
          <a:p>
            <a:pPr algn="l"/>
            <a:r>
              <a:rPr lang="en-US" dirty="0" smtClean="0">
                <a:solidFill>
                  <a:schemeClr val="bg1"/>
                </a:solidFill>
              </a:rPr>
              <a:t> ：don't say so much，数据集  大约包含「10K」 词。</a:t>
            </a:r>
            <a:endParaRPr lang="en-US" dirty="0" smtClean="0">
              <a:solidFill>
                <a:schemeClr val="bg1"/>
              </a:solidFill>
            </a:endParaRPr>
          </a:p>
        </p:txBody>
      </p:sp>
      <p:pic>
        <p:nvPicPr>
          <p:cNvPr id="7" name="Picture 6"/>
          <p:cNvPicPr>
            <a:picLocks noChangeAspect="1"/>
          </p:cNvPicPr>
          <p:nvPr/>
        </p:nvPicPr>
        <p:blipFill>
          <a:blip r:embed="rId1"/>
          <a:stretch>
            <a:fillRect/>
          </a:stretch>
        </p:blipFill>
        <p:spPr>
          <a:xfrm>
            <a:off x="5820410" y="2424430"/>
            <a:ext cx="5578475" cy="4156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 </a:t>
            </a:r>
            <a:r>
              <a:rPr dirty="0"/>
              <a:t>领域预训练</a:t>
            </a:r>
            <a:endParaRPr dirty="0"/>
          </a:p>
        </p:txBody>
      </p:sp>
      <p:sp>
        <p:nvSpPr>
          <p:cNvPr id="6" name="内容占位符 5"/>
          <p:cNvSpPr>
            <a:spLocks noGrp="1"/>
          </p:cNvSpPr>
          <p:nvPr>
            <p:ph sz="quarter" idx="10"/>
          </p:nvPr>
        </p:nvSpPr>
        <p:spPr>
          <a:xfrm>
            <a:off x="572770" y="1986915"/>
            <a:ext cx="10979150" cy="1466215"/>
          </a:xfrm>
        </p:spPr>
        <p:txBody>
          <a:bodyPr wrap="square"/>
          <a:lstStyle/>
          <a:p>
            <a:pPr fontAlgn="auto">
              <a:lnSpc>
                <a:spcPct val="150000"/>
              </a:lnSpc>
              <a:buFont typeface="Wingdings" panose="05000000000000000000" pitchFamily="2" charset="2"/>
            </a:pPr>
            <a:r>
              <a:rPr lang="zh-CN" altLang="en-US" sz="1800" spc="130" dirty="0">
                <a:solidFill>
                  <a:schemeClr val="accent4">
                    <a:lumMod val="60000"/>
                    <a:lumOff val="40000"/>
                  </a:schemeClr>
                </a:solidFill>
              </a:rPr>
              <a:t>目标：</a:t>
            </a:r>
            <a:r>
              <a:rPr lang="zh-CN" altLang="en-US" sz="1800" spc="130" dirty="0">
                <a:solidFill>
                  <a:schemeClr val="bg1"/>
                </a:solidFill>
              </a:rPr>
              <a:t>Task-Adaptive PreTraining（ TAPT）是指在第一阶段通用预训练模型的基础上，利用任务相关未标注文本继续训练。相比于DAPT，TAPT的数据集相对更小。</a:t>
            </a:r>
            <a:endParaRPr lang="zh-CN" altLang="en-US" sz="1800" spc="130" dirty="0">
              <a:solidFill>
                <a:schemeClr val="bg1"/>
              </a:solidFill>
            </a:endParaRPr>
          </a:p>
          <a:p>
            <a:pPr fontAlgn="auto">
              <a:lnSpc>
                <a:spcPct val="150000"/>
              </a:lnSpc>
              <a:buFont typeface="Wingdings" panose="05000000000000000000" pitchFamily="2" charset="2"/>
            </a:pPr>
            <a:endParaRPr lang="zh-CN" altLang="en-US"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Domain pretrain</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2" name="Picture 1"/>
          <p:cNvPicPr>
            <a:picLocks noChangeAspect="1"/>
          </p:cNvPicPr>
          <p:nvPr/>
        </p:nvPicPr>
        <p:blipFill>
          <a:blip r:embed="rId1"/>
          <a:stretch>
            <a:fillRect/>
          </a:stretch>
        </p:blipFill>
        <p:spPr>
          <a:xfrm>
            <a:off x="5040630" y="2956560"/>
            <a:ext cx="6829425" cy="3340735"/>
          </a:xfrm>
          <a:prstGeom prst="rect">
            <a:avLst/>
          </a:prstGeom>
        </p:spPr>
      </p:pic>
      <p:sp>
        <p:nvSpPr>
          <p:cNvPr id="3" name="Text Box 2"/>
          <p:cNvSpPr txBox="1"/>
          <p:nvPr/>
        </p:nvSpPr>
        <p:spPr>
          <a:xfrm>
            <a:off x="479425" y="4488815"/>
            <a:ext cx="3964940" cy="1753235"/>
          </a:xfrm>
          <a:prstGeom prst="rect">
            <a:avLst/>
          </a:prstGeom>
        </p:spPr>
        <p:txBody>
          <a:bodyPr wrap="square" anchor="t">
            <a:spAutoFit/>
          </a:bodyPr>
          <a:p>
            <a:pPr algn="l"/>
            <a:r>
              <a:rPr lang="en-US" dirty="0" smtClean="0">
                <a:solidFill>
                  <a:schemeClr val="bg1"/>
                </a:solidFill>
              </a:rPr>
              <a:t>从上述实验可以看出， DAPT和TAPT相较于原始RoBERTA都有提升</a:t>
            </a:r>
            <a:endParaRPr lang="en-US" dirty="0" smtClean="0">
              <a:solidFill>
                <a:schemeClr val="bg1"/>
              </a:solidFill>
            </a:endParaRPr>
          </a:p>
          <a:p>
            <a:pPr algn="l"/>
            <a:r>
              <a:rPr lang="en-US" dirty="0" smtClean="0">
                <a:solidFill>
                  <a:schemeClr val="bg1"/>
                </a:solidFill>
              </a:rPr>
              <a:t> ，而且两者共同使用效果更佳。这说明文章开篇所提的第三种方案是可行的，针对特定领域的语料继续对预训练模型进行训练可以带来明显的好处。</a:t>
            </a:r>
            <a:endParaRPr lang="en-US" dirty="0" smtClean="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4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2" name="Text Box 1"/>
          <p:cNvSpPr txBox="1"/>
          <p:nvPr/>
        </p:nvSpPr>
        <p:spPr>
          <a:xfrm>
            <a:off x="527050" y="1988820"/>
            <a:ext cx="11102340" cy="4246245"/>
          </a:xfrm>
          <a:prstGeom prst="rect">
            <a:avLst/>
          </a:prstGeom>
        </p:spPr>
        <p:txBody>
          <a:bodyPr wrap="square">
            <a:spAutoFit/>
          </a:bodyPr>
          <a:p>
            <a:pPr algn="l" fontAlgn="auto">
              <a:lnSpc>
                <a:spcPct val="150000"/>
              </a:lnSpc>
              <a:buClrTx/>
              <a:buSzTx/>
              <a:buFontTx/>
            </a:pPr>
            <a:r>
              <a:rPr lang="zh-CN" altLang="en-US" kern="0" spc="130" dirty="0">
                <a:solidFill>
                  <a:schemeClr val="accent4">
                    <a:lumMod val="60000"/>
                    <a:lumOff val="40000"/>
                  </a:schemeClr>
                </a:solidFill>
                <a:latin typeface="+mn-ea"/>
              </a:rPr>
              <a:t>常见面试题 1:</a:t>
            </a:r>
            <a:endParaRPr lang="zh-CN" altLang="en-US" kern="0" spc="130" dirty="0">
              <a:solidFill>
                <a:schemeClr val="accent4">
                  <a:lumMod val="60000"/>
                  <a:lumOff val="40000"/>
                </a:schemeClr>
              </a:solidFill>
              <a:latin typeface="+mn-ea"/>
            </a:endParaRPr>
          </a:p>
          <a:p>
            <a:pPr algn="l" fontAlgn="auto">
              <a:lnSpc>
                <a:spcPct val="150000"/>
              </a:lnSpc>
              <a:buClrTx/>
              <a:buSzTx/>
              <a:buFontTx/>
            </a:pPr>
            <a:endParaRPr lang="en-US" altLang="zh-CN" dirty="0" smtClean="0">
              <a:solidFill>
                <a:schemeClr val="bg1"/>
              </a:solidFill>
              <a:latin typeface="+mn-ea"/>
              <a:cs typeface="+mn-ea"/>
            </a:endParaRPr>
          </a:p>
          <a:p>
            <a:pPr algn="l" fontAlgn="auto">
              <a:lnSpc>
                <a:spcPct val="150000"/>
              </a:lnSpc>
              <a:buClrTx/>
              <a:buSzTx/>
              <a:buFontTx/>
            </a:pPr>
            <a:r>
              <a:rPr lang="zh-CN" altLang="en-US" dirty="0" smtClean="0">
                <a:solidFill>
                  <a:schemeClr val="bg1"/>
                </a:solidFill>
                <a:latin typeface="+mn-ea"/>
                <a:cs typeface="+mn-ea"/>
              </a:rPr>
              <a:t>bert训练过成中warmup的作用</a:t>
            </a:r>
            <a:endParaRPr lang="zh-CN" altLang="en-US" dirty="0" smtClean="0">
              <a:solidFill>
                <a:schemeClr val="bg1"/>
              </a:solidFill>
              <a:latin typeface="+mn-ea"/>
              <a:cs typeface="+mn-ea"/>
            </a:endParaRPr>
          </a:p>
          <a:p>
            <a:pPr algn="l" fontAlgn="auto">
              <a:lnSpc>
                <a:spcPct val="150000"/>
              </a:lnSpc>
              <a:buClrTx/>
              <a:buSzTx/>
              <a:buFontTx/>
            </a:pPr>
            <a:br>
              <a:rPr lang="zh-CN" altLang="en-US" dirty="0" smtClean="0">
                <a:solidFill>
                  <a:schemeClr val="bg1"/>
                </a:solidFill>
                <a:latin typeface="+mn-ea"/>
                <a:cs typeface="+mn-ea"/>
              </a:rPr>
            </a:br>
            <a:r>
              <a:rPr lang="zh-CN" altLang="en-US" dirty="0" smtClean="0">
                <a:solidFill>
                  <a:schemeClr val="bg1"/>
                </a:solidFill>
                <a:latin typeface="+mn-ea"/>
                <a:cs typeface="+mn-ea"/>
              </a:rPr>
              <a:t>warnup 是指在模型训练开始阶段，学习率缓慢爬升到一个较大的值，再开始下降，而不是传统的直接从一个较大的值开始下降。在BERT这种大的预训练模型中，深度较深，即使加入了short-cut和ln这种防止梯度消失的模块，但仍然不能保证梯度消失的现象就消失了，这就导致靠近模型输出的部分参数更新较为活跃，而靠近输入端的参数更新并没有在一个很好的基础上，如果直接以一个较大的参数更新不进行warmup，loss会很快收敛到一个位置然后分散Nan，warmup就是一开始抑制后层参数的学习率，给前面参数一个缓冲优化的时间，以促进前后层的同步优化。</a:t>
            </a:r>
            <a:endParaRPr lang="zh-CN" altLang="en-US" dirty="0" smtClean="0">
              <a:solidFill>
                <a:schemeClr val="bg1"/>
              </a:solidFill>
              <a:latin typeface="+mn-ea"/>
              <a:cs typeface="+mn-ea"/>
            </a:endParaRPr>
          </a:p>
        </p:txBody>
      </p:sp>
    </p:spTree>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1944</Words>
  <Application>WPS Presentation</Application>
  <PresentationFormat>宽屏</PresentationFormat>
  <Paragraphs>102</Paragraphs>
  <Slides>12</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微软雅黑</vt:lpstr>
      <vt:lpstr>思源黑体 CN Bold</vt:lpstr>
      <vt:lpstr>黑体</vt:lpstr>
      <vt:lpstr>思源黑体 CN Regular</vt:lpstr>
      <vt:lpstr>微软雅黑 Light</vt:lpstr>
      <vt:lpstr>等线</vt:lpstr>
      <vt:lpstr>思源黑体 CN Light</vt:lpstr>
      <vt:lpstr>Arial Unicode MS</vt:lpstr>
      <vt:lpstr>深度学习项目PPT模板V1.4</vt:lpstr>
      <vt:lpstr>Kaggle 论文自动分类大赛    Bert预训练家族模型概览</vt:lpstr>
      <vt:lpstr>PowerPoint 演示文稿</vt:lpstr>
      <vt:lpstr>1 Roberta</vt:lpstr>
      <vt:lpstr>1 Roberta</vt:lpstr>
      <vt:lpstr>2 Deberta</vt:lpstr>
      <vt:lpstr>2 Deberta</vt:lpstr>
      <vt:lpstr>3 领域预训练</vt:lpstr>
      <vt:lpstr>3 领域预训练</vt:lpstr>
      <vt:lpstr>4 答疑互动 </vt:lpstr>
      <vt:lpstr>我承诺： 4周努力上TOP100！</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admin</cp:lastModifiedBy>
  <cp:revision>1673</cp:revision>
  <dcterms:created xsi:type="dcterms:W3CDTF">2024-04-21T13:15:00Z</dcterms:created>
  <dcterms:modified xsi:type="dcterms:W3CDTF">2024-06-02T06:04:37Z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1033-12.2.0.16909</vt:lpwstr>
  </property>
  <property fmtid="{D5CDD505-2E9C-101B-9397-08002B2CF9AE}" pid="3" name="ICV">
    <vt:lpwstr>52ECEE4B628C421288BC71FBD5DC0DF9</vt:lpwstr>
  </property>
</Properties>
</file>